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88" r:id="rId2"/>
  </p:sldIdLst>
  <p:sldSz cx="8999538" cy="8999538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">
          <p15:clr>
            <a:srgbClr val="A4A3A4"/>
          </p15:clr>
        </p15:guide>
        <p15:guide id="2" pos="54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8B47"/>
    <a:srgbClr val="004C22"/>
    <a:srgbClr val="00863D"/>
    <a:srgbClr val="00602B"/>
    <a:srgbClr val="CCECFF"/>
    <a:srgbClr val="FFFFFF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60"/>
  </p:normalViewPr>
  <p:slideViewPr>
    <p:cSldViewPr snapToGrid="0">
      <p:cViewPr>
        <p:scale>
          <a:sx n="92" d="100"/>
          <a:sy n="92" d="100"/>
        </p:scale>
        <p:origin x="2040" y="66"/>
      </p:cViewPr>
      <p:guideLst>
        <p:guide orient="horz" pos="226"/>
        <p:guide pos="54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898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194CE-636C-F395-68CC-6CDCC7A2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86719DF-526E-45C3-BB5D-D2EF98BF53CB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60A75-350C-C4BF-DF78-46F0054B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5B27A-2853-944A-0B30-16B9DDCF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6D04232-986D-4541-9027-2D89B4660B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16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5D0A5-7045-E5ED-7B24-F97460EF2A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BC615F7-FA15-44E3-B11A-386DE7B46ED5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50F3E-A2F9-C556-4B1A-E6C0FD59C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84EED-FAA4-C455-C6F2-C07A5FDB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331B50C-AF6A-4871-97BB-97491C4947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7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1C9E9-7930-A857-2C87-E79F80E4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48E3D57-4F44-42A1-8E89-CA0A27BD03E7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2B556-3204-C2BD-D240-E22EF190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DC2FB-16AF-B1D2-3AEE-E309366D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1775455-6349-43C2-AE6E-E7DB92EA77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38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  <a:prstGeom prst="rect">
            <a:avLst/>
          </a:prstGeom>
        </p:spPr>
        <p:txBody>
          <a:bodyPr anchor="b"/>
          <a:lstStyle>
            <a:lvl1pPr>
              <a:defRPr sz="590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C8936-A065-F4F7-65D8-D9F0811D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6012D42-D19C-48AD-A5F9-DF5475F9E75B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2EB9E-AC0C-46D4-FA2B-4B977C72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3C651-BB78-EEF6-0AE7-C73B257F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879AD2C-1E9F-4F05-BFF7-7E156499F1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05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80316-0BDC-54E9-50DB-61E9E58B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0A933F7-CD06-4B1A-9DFB-1C0E2367062E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FE56B-1D60-F425-8C7B-1CD9F177D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8F1B9-AD51-565A-D544-3560142E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E25884D-1785-451F-89CD-C6F912D428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47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4AD271-3B91-68DC-1FB4-FE728D52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B4B9C0A-CCE2-4F37-846A-91B6EF548BED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11A232-1B12-51E6-CD6B-A40895C5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881189-1898-5A90-5CD8-33734F351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08D7246-1165-4118-9377-94E7773115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46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21CA6A-5078-A3AA-5A6F-9735394E0F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311935E-E016-42EF-A9C5-023C00C5D342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7A57CF-EE6C-0C54-74CF-DE6912C98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30E15E-4658-F59B-8D11-570DD97EF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E029663-94A3-434E-AC46-846BA694C9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31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3FBEF3-CF89-C0B4-DC6B-ECF26FC36E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0EE4A8-5138-4F0F-9D19-651DEF94D236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568EA8-CC30-AB38-C5FB-B1448780E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BAA7F-F989-AE22-AA8E-649A668D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E22D505-0DA7-4BE1-A44B-765B030632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16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  <a:prstGeom prst="rect">
            <a:avLst/>
          </a:prstGeom>
        </p:spPr>
        <p:txBody>
          <a:bodyPr anchor="b"/>
          <a:lstStyle>
            <a:lvl1pPr>
              <a:defRPr sz="314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  <a:prstGeom prst="rect">
            <a:avLst/>
          </a:prstGeo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55A5AE-230C-E5DA-475D-42EB568DDB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CFCBF33-8110-4886-BE74-F0B43AF56007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EE484-D678-1DEB-C6ED-2BB138E0F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C54C8-77CA-C4B7-C54F-14C799EE4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DA64727-0804-4844-8FCA-71710C90F4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19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  <a:prstGeom prst="rect">
            <a:avLst/>
          </a:prstGeom>
        </p:spPr>
        <p:txBody>
          <a:bodyPr anchor="b"/>
          <a:lstStyle>
            <a:lvl1pPr>
              <a:defRPr sz="314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294DE-0D7A-2D04-2B94-71BAF40A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9125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627BC4-8153-4FE2-B5ED-99583DE45E29}" type="datetimeFigureOut">
              <a:rPr lang="pt-BR"/>
              <a:pPr>
                <a:defRPr/>
              </a:pPr>
              <a:t>01/07/2025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B2753-1D91-7CA0-AD20-D10A1ECED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1325" y="8340725"/>
            <a:ext cx="3036888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0E284-0A86-EBD5-89B0-AF9F6EF01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56350" y="8340725"/>
            <a:ext cx="2024063" cy="4794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9AE73F3-3E88-4ABB-B17E-2D8427E74B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05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3B98BB4-E219-5E2F-768E-8BDCE6EDE71D}"/>
              </a:ext>
            </a:extLst>
          </p:cNvPr>
          <p:cNvSpPr/>
          <p:nvPr userDrawn="1"/>
        </p:nvSpPr>
        <p:spPr>
          <a:xfrm>
            <a:off x="2125663" y="0"/>
            <a:ext cx="6873875" cy="8999538"/>
          </a:xfrm>
          <a:prstGeom prst="rect">
            <a:avLst/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FA9B11F-BC72-1DCF-47B0-B7CF5E1F5877}"/>
              </a:ext>
            </a:extLst>
          </p:cNvPr>
          <p:cNvSpPr/>
          <p:nvPr userDrawn="1"/>
        </p:nvSpPr>
        <p:spPr>
          <a:xfrm>
            <a:off x="0" y="0"/>
            <a:ext cx="2384425" cy="8999538"/>
          </a:xfrm>
          <a:prstGeom prst="rect">
            <a:avLst/>
          </a:prstGeom>
          <a:pattFill prst="weave">
            <a:fgClr>
              <a:srgbClr val="00A44A"/>
            </a:fgClr>
            <a:bgClr>
              <a:srgbClr val="007A37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9" name="Imagem 8" descr="Em setembro: Comunidade acadêmica começa a utilizar primeiros espaços do  Bloco Central - Portal UNIFESSPA">
            <a:extLst>
              <a:ext uri="{FF2B5EF4-FFF2-40B4-BE49-F238E27FC236}">
                <a16:creationId xmlns:a16="http://schemas.microsoft.com/office/drawing/2014/main" id="{79AFA18F-8E30-6F77-715A-FD4A627297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/>
          <a:srcRect l="46152" r="13957"/>
          <a:stretch>
            <a:fillRect/>
          </a:stretch>
        </p:blipFill>
        <p:spPr bwMode="auto">
          <a:xfrm>
            <a:off x="0" y="0"/>
            <a:ext cx="2385391" cy="3986536"/>
          </a:xfrm>
          <a:custGeom>
            <a:avLst/>
            <a:gdLst>
              <a:gd name="connsiteX0" fmla="*/ 0 w 2385391"/>
              <a:gd name="connsiteY0" fmla="*/ 0 h 3986536"/>
              <a:gd name="connsiteX1" fmla="*/ 2385391 w 2385391"/>
              <a:gd name="connsiteY1" fmla="*/ 0 h 3986536"/>
              <a:gd name="connsiteX2" fmla="*/ 2385391 w 2385391"/>
              <a:gd name="connsiteY2" fmla="*/ 3986536 h 3986536"/>
              <a:gd name="connsiteX3" fmla="*/ 0 w 2385391"/>
              <a:gd name="connsiteY3" fmla="*/ 3986536 h 3986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1" h="3986536">
                <a:moveTo>
                  <a:pt x="0" y="0"/>
                </a:moveTo>
                <a:lnTo>
                  <a:pt x="2385391" y="0"/>
                </a:lnTo>
                <a:lnTo>
                  <a:pt x="2385391" y="3986536"/>
                </a:lnTo>
                <a:lnTo>
                  <a:pt x="0" y="3986536"/>
                </a:lnTo>
                <a:close/>
              </a:path>
            </a:pathLst>
          </a:custGeom>
          <a:noFill/>
        </p:spPr>
      </p:pic>
      <p:pic>
        <p:nvPicPr>
          <p:cNvPr id="10" name="Imagem 9" descr="Física Computacional: conheça mais sobre o curso!">
            <a:extLst>
              <a:ext uri="{FF2B5EF4-FFF2-40B4-BE49-F238E27FC236}">
                <a16:creationId xmlns:a16="http://schemas.microsoft.com/office/drawing/2014/main" id="{6DBB930B-EEDA-2B01-469B-3533C16EF9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 l="24237" r="37042"/>
          <a:stretch>
            <a:fillRect/>
          </a:stretch>
        </p:blipFill>
        <p:spPr bwMode="auto">
          <a:xfrm>
            <a:off x="0" y="4894033"/>
            <a:ext cx="2385391" cy="4105505"/>
          </a:xfrm>
          <a:custGeom>
            <a:avLst/>
            <a:gdLst>
              <a:gd name="connsiteX0" fmla="*/ 0 w 2385391"/>
              <a:gd name="connsiteY0" fmla="*/ 0 h 4105505"/>
              <a:gd name="connsiteX1" fmla="*/ 2385391 w 2385391"/>
              <a:gd name="connsiteY1" fmla="*/ 0 h 4105505"/>
              <a:gd name="connsiteX2" fmla="*/ 2385391 w 2385391"/>
              <a:gd name="connsiteY2" fmla="*/ 4105505 h 4105505"/>
              <a:gd name="connsiteX3" fmla="*/ 0 w 2385391"/>
              <a:gd name="connsiteY3" fmla="*/ 4105505 h 4105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1" h="4105505">
                <a:moveTo>
                  <a:pt x="0" y="0"/>
                </a:moveTo>
                <a:lnTo>
                  <a:pt x="2385391" y="0"/>
                </a:lnTo>
                <a:lnTo>
                  <a:pt x="2385391" y="4105505"/>
                </a:lnTo>
                <a:lnTo>
                  <a:pt x="0" y="4105505"/>
                </a:lnTo>
                <a:close/>
              </a:path>
            </a:pathLst>
          </a:custGeom>
          <a:noFill/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275F8DC6-0AA6-5EBE-74D6-02055E780B44}"/>
              </a:ext>
            </a:extLst>
          </p:cNvPr>
          <p:cNvSpPr/>
          <p:nvPr userDrawn="1"/>
        </p:nvSpPr>
        <p:spPr>
          <a:xfrm>
            <a:off x="0" y="0"/>
            <a:ext cx="2386013" cy="8999538"/>
          </a:xfrm>
          <a:prstGeom prst="rect">
            <a:avLst/>
          </a:prstGeom>
          <a:solidFill>
            <a:srgbClr val="004C22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pattFill prst="weave">
                <a:fgClr>
                  <a:schemeClr val="lt1"/>
                </a:fgClr>
                <a:bgClr>
                  <a:srgbClr val="00863D"/>
                </a:bgClr>
              </a:pattFill>
            </a:endParaRPr>
          </a:p>
        </p:txBody>
      </p:sp>
      <p:grpSp>
        <p:nvGrpSpPr>
          <p:cNvPr id="1031" name="Agrupar 11">
            <a:extLst>
              <a:ext uri="{FF2B5EF4-FFF2-40B4-BE49-F238E27FC236}">
                <a16:creationId xmlns:a16="http://schemas.microsoft.com/office/drawing/2014/main" id="{C33B0662-D4ED-FFA5-05C5-CAA6BAD5E5D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27063" y="495300"/>
            <a:ext cx="1044575" cy="1042988"/>
            <a:chOff x="613809" y="489134"/>
            <a:chExt cx="1044000" cy="1044000"/>
          </a:xfrm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B78303C7-91D8-301A-9ADA-B089F6AE6B5F}"/>
                </a:ext>
              </a:extLst>
            </p:cNvPr>
            <p:cNvSpPr/>
            <p:nvPr/>
          </p:nvSpPr>
          <p:spPr>
            <a:xfrm>
              <a:off x="685207" y="560641"/>
              <a:ext cx="901204" cy="9009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pic>
          <p:nvPicPr>
            <p:cNvPr id="1060" name="Imagem 13">
              <a:extLst>
                <a:ext uri="{FF2B5EF4-FFF2-40B4-BE49-F238E27FC236}">
                  <a16:creationId xmlns:a16="http://schemas.microsoft.com/office/drawing/2014/main" id="{9C6D87A8-A144-9F7B-0043-A526623ADC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809" y="590655"/>
              <a:ext cx="576000" cy="840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60F2216E-093E-4FA3-2F48-0B9D1A768B6C}"/>
                </a:ext>
              </a:extLst>
            </p:cNvPr>
            <p:cNvSpPr/>
            <p:nvPr/>
          </p:nvSpPr>
          <p:spPr>
            <a:xfrm>
              <a:off x="613809" y="489134"/>
              <a:ext cx="1044000" cy="10440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</p:grpSp>
      <p:sp>
        <p:nvSpPr>
          <p:cNvPr id="1032" name="CaixaDeTexto 15">
            <a:extLst>
              <a:ext uri="{FF2B5EF4-FFF2-40B4-BE49-F238E27FC236}">
                <a16:creationId xmlns:a16="http://schemas.microsoft.com/office/drawing/2014/main" id="{44D6D877-21E0-6AE2-67CB-7B62AF7F0FB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8463" y="1611313"/>
            <a:ext cx="15113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000">
                <a:solidFill>
                  <a:schemeClr val="bg1"/>
                </a:solidFill>
                <a:latin typeface="HelveticaNeueLT Pro 57 Cn" panose="020B0506030502030204" pitchFamily="34" charset="0"/>
              </a:rPr>
              <a:t>UNIFESSPA</a:t>
            </a: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364B98B9-EA6D-00DA-F596-927AB199301C}"/>
              </a:ext>
            </a:extLst>
          </p:cNvPr>
          <p:cNvCxnSpPr>
            <a:cxnSpLocks/>
          </p:cNvCxnSpPr>
          <p:nvPr userDrawn="1"/>
        </p:nvCxnSpPr>
        <p:spPr>
          <a:xfrm>
            <a:off x="0" y="8743950"/>
            <a:ext cx="2386013" cy="0"/>
          </a:xfrm>
          <a:prstGeom prst="line">
            <a:avLst/>
          </a:prstGeom>
          <a:ln w="38100">
            <a:solidFill>
              <a:srgbClr val="CCEC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>
            <a:extLst>
              <a:ext uri="{FF2B5EF4-FFF2-40B4-BE49-F238E27FC236}">
                <a16:creationId xmlns:a16="http://schemas.microsoft.com/office/drawing/2014/main" id="{BE79FA31-AB1A-DF1A-BE68-542EE3D03D10}"/>
              </a:ext>
            </a:extLst>
          </p:cNvPr>
          <p:cNvSpPr/>
          <p:nvPr userDrawn="1"/>
        </p:nvSpPr>
        <p:spPr>
          <a:xfrm>
            <a:off x="1954213" y="8724900"/>
            <a:ext cx="431800" cy="274638"/>
          </a:xfrm>
          <a:prstGeom prst="rect">
            <a:avLst/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9" name="Paralelogramo 18">
            <a:extLst>
              <a:ext uri="{FF2B5EF4-FFF2-40B4-BE49-F238E27FC236}">
                <a16:creationId xmlns:a16="http://schemas.microsoft.com/office/drawing/2014/main" id="{648F2083-4F6C-A5DB-E70C-D81D734BD9CA}"/>
              </a:ext>
            </a:extLst>
          </p:cNvPr>
          <p:cNvSpPr/>
          <p:nvPr userDrawn="1"/>
        </p:nvSpPr>
        <p:spPr>
          <a:xfrm rot="16200000" flipH="1">
            <a:off x="-816768" y="3034506"/>
            <a:ext cx="4019550" cy="2386013"/>
          </a:xfrm>
          <a:prstGeom prst="parallelogram">
            <a:avLst>
              <a:gd name="adj" fmla="val 61715"/>
            </a:avLst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0" name="Paralelogramo 19">
            <a:extLst>
              <a:ext uri="{FF2B5EF4-FFF2-40B4-BE49-F238E27FC236}">
                <a16:creationId xmlns:a16="http://schemas.microsoft.com/office/drawing/2014/main" id="{43E0FF58-22BF-2784-C965-ACD679B48B5A}"/>
              </a:ext>
            </a:extLst>
          </p:cNvPr>
          <p:cNvSpPr/>
          <p:nvPr userDrawn="1"/>
        </p:nvSpPr>
        <p:spPr>
          <a:xfrm rot="16200000" flipH="1">
            <a:off x="247650" y="4759325"/>
            <a:ext cx="1890713" cy="2386013"/>
          </a:xfrm>
          <a:prstGeom prst="parallelogram">
            <a:avLst>
              <a:gd name="adj" fmla="val 78753"/>
            </a:avLst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rgbClr val="00602B"/>
              </a:solidFill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6C0596D4-9723-4318-C3BB-5274397097B6}"/>
              </a:ext>
            </a:extLst>
          </p:cNvPr>
          <p:cNvSpPr/>
          <p:nvPr userDrawn="1"/>
        </p:nvSpPr>
        <p:spPr>
          <a:xfrm>
            <a:off x="3060700" y="2190750"/>
            <a:ext cx="5781675" cy="6365875"/>
          </a:xfrm>
          <a:prstGeom prst="rect">
            <a:avLst/>
          </a:prstGeom>
          <a:noFill/>
          <a:ln w="38100">
            <a:solidFill>
              <a:srgbClr val="007A3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BE24A3F9-8D41-EDD2-2E9F-0DD4E24BF161}"/>
              </a:ext>
            </a:extLst>
          </p:cNvPr>
          <p:cNvSpPr/>
          <p:nvPr userDrawn="1"/>
        </p:nvSpPr>
        <p:spPr>
          <a:xfrm>
            <a:off x="8515350" y="717550"/>
            <a:ext cx="450850" cy="8026400"/>
          </a:xfrm>
          <a:prstGeom prst="rect">
            <a:avLst/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4950EBA5-F5DB-6089-5097-98B4413809F3}"/>
              </a:ext>
            </a:extLst>
          </p:cNvPr>
          <p:cNvSpPr/>
          <p:nvPr userDrawn="1"/>
        </p:nvSpPr>
        <p:spPr>
          <a:xfrm>
            <a:off x="2578100" y="2982913"/>
            <a:ext cx="323850" cy="479901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045D7BE0-51C3-6471-7A2E-EAB65C19A009}"/>
              </a:ext>
            </a:extLst>
          </p:cNvPr>
          <p:cNvSpPr/>
          <p:nvPr userDrawn="1"/>
        </p:nvSpPr>
        <p:spPr>
          <a:xfrm>
            <a:off x="8172450" y="8226425"/>
            <a:ext cx="539750" cy="6477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041" name="Gráfico 35" descr="Relógio">
            <a:extLst>
              <a:ext uri="{FF2B5EF4-FFF2-40B4-BE49-F238E27FC236}">
                <a16:creationId xmlns:a16="http://schemas.microsoft.com/office/drawing/2014/main" id="{94E8DE03-7D79-892B-2C33-ED3F4C5332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700" y="7896225"/>
            <a:ext cx="601663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Gráfico 36" descr="Calendário mensal">
            <a:extLst>
              <a:ext uri="{FF2B5EF4-FFF2-40B4-BE49-F238E27FC236}">
                <a16:creationId xmlns:a16="http://schemas.microsoft.com/office/drawing/2014/main" id="{ACAAC718-9444-1665-869E-B762F2C73D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13" y="7896225"/>
            <a:ext cx="601662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tângulo: Cantos Arredondados 37">
            <a:extLst>
              <a:ext uri="{FF2B5EF4-FFF2-40B4-BE49-F238E27FC236}">
                <a16:creationId xmlns:a16="http://schemas.microsoft.com/office/drawing/2014/main" id="{DF9B455B-3538-5652-E58D-163BE2F58EE3}"/>
              </a:ext>
            </a:extLst>
          </p:cNvPr>
          <p:cNvSpPr/>
          <p:nvPr userDrawn="1"/>
        </p:nvSpPr>
        <p:spPr>
          <a:xfrm>
            <a:off x="3894138" y="7980363"/>
            <a:ext cx="1547812" cy="431800"/>
          </a:xfrm>
          <a:prstGeom prst="roundRect">
            <a:avLst/>
          </a:prstGeom>
          <a:pattFill prst="weave">
            <a:fgClr>
              <a:srgbClr val="00A44A"/>
            </a:fgClr>
            <a:bgClr>
              <a:srgbClr val="007A37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40" name="Retângulo: Cantos Arredondados 39">
            <a:extLst>
              <a:ext uri="{FF2B5EF4-FFF2-40B4-BE49-F238E27FC236}">
                <a16:creationId xmlns:a16="http://schemas.microsoft.com/office/drawing/2014/main" id="{C6459CE9-E707-3038-481C-48ACB8A14F2E}"/>
              </a:ext>
            </a:extLst>
          </p:cNvPr>
          <p:cNvSpPr/>
          <p:nvPr userDrawn="1"/>
        </p:nvSpPr>
        <p:spPr>
          <a:xfrm>
            <a:off x="6591300" y="7980363"/>
            <a:ext cx="1223963" cy="431800"/>
          </a:xfrm>
          <a:prstGeom prst="roundRect">
            <a:avLst/>
          </a:prstGeom>
          <a:pattFill prst="weave">
            <a:fgClr>
              <a:srgbClr val="00A44A"/>
            </a:fgClr>
            <a:bgClr>
              <a:srgbClr val="007A37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grpSp>
        <p:nvGrpSpPr>
          <p:cNvPr id="1045" name="Agrupar 41">
            <a:extLst>
              <a:ext uri="{FF2B5EF4-FFF2-40B4-BE49-F238E27FC236}">
                <a16:creationId xmlns:a16="http://schemas.microsoft.com/office/drawing/2014/main" id="{F89B0075-5D4D-8A5E-650F-AE802B6B99A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827588" y="1925638"/>
            <a:ext cx="3883025" cy="546100"/>
            <a:chOff x="4827098" y="1661209"/>
            <a:chExt cx="3883206" cy="546124"/>
          </a:xfrm>
        </p:grpSpPr>
        <p:sp>
          <p:nvSpPr>
            <p:cNvPr id="43" name="Retângulo: Cantos Arredondados 42">
              <a:extLst>
                <a:ext uri="{FF2B5EF4-FFF2-40B4-BE49-F238E27FC236}">
                  <a16:creationId xmlns:a16="http://schemas.microsoft.com/office/drawing/2014/main" id="{AD74126B-86D5-100D-FF89-9124D7F10A63}"/>
                </a:ext>
              </a:extLst>
            </p:cNvPr>
            <p:cNvSpPr/>
            <p:nvPr/>
          </p:nvSpPr>
          <p:spPr>
            <a:xfrm>
              <a:off x="4827098" y="1667559"/>
              <a:ext cx="3883206" cy="539774"/>
            </a:xfrm>
            <a:prstGeom prst="roundRect">
              <a:avLst>
                <a:gd name="adj" fmla="val 8526"/>
              </a:avLst>
            </a:prstGeom>
            <a:pattFill prst="weave">
              <a:fgClr>
                <a:srgbClr val="00A44A"/>
              </a:fgClr>
              <a:bgClr>
                <a:srgbClr val="007A37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sp>
          <p:nvSpPr>
            <p:cNvPr id="1058" name="CaixaDeTexto 43">
              <a:extLst>
                <a:ext uri="{FF2B5EF4-FFF2-40B4-BE49-F238E27FC236}">
                  <a16:creationId xmlns:a16="http://schemas.microsoft.com/office/drawing/2014/main" id="{04319362-BC16-FA23-6817-13EC1E71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7098" y="1661209"/>
              <a:ext cx="3883206" cy="52389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800" b="1">
                <a:solidFill>
                  <a:schemeClr val="bg1"/>
                </a:solidFill>
                <a:latin typeface="HelveticaNeueLT Pro 57 Cn" panose="020B0506030502030204" pitchFamily="34" charset="0"/>
                <a:ea typeface="Roboto Condensed" panose="02000000000000000000" pitchFamily="2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1046" name="Agrupar 44">
            <a:extLst>
              <a:ext uri="{FF2B5EF4-FFF2-40B4-BE49-F238E27FC236}">
                <a16:creationId xmlns:a16="http://schemas.microsoft.com/office/drawing/2014/main" id="{625938ED-4604-A196-0C0E-E7A2A1F044B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419600" y="231775"/>
            <a:ext cx="4276725" cy="773113"/>
            <a:chOff x="4565225" y="110612"/>
            <a:chExt cx="4276857" cy="774041"/>
          </a:xfrm>
        </p:grpSpPr>
        <p:sp>
          <p:nvSpPr>
            <p:cNvPr id="46" name="Retângulo 45">
              <a:extLst>
                <a:ext uri="{FF2B5EF4-FFF2-40B4-BE49-F238E27FC236}">
                  <a16:creationId xmlns:a16="http://schemas.microsoft.com/office/drawing/2014/main" id="{D3E90626-0888-E6B5-84AF-C684DE633798}"/>
                </a:ext>
              </a:extLst>
            </p:cNvPr>
            <p:cNvSpPr/>
            <p:nvPr/>
          </p:nvSpPr>
          <p:spPr>
            <a:xfrm>
              <a:off x="4565225" y="294983"/>
              <a:ext cx="4276857" cy="370332"/>
            </a:xfrm>
            <a:prstGeom prst="rect">
              <a:avLst/>
            </a:prstGeom>
            <a:noFill/>
            <a:ln w="38100">
              <a:solidFill>
                <a:srgbClr val="007A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sp>
          <p:nvSpPr>
            <p:cNvPr id="47" name="Retângulo 46">
              <a:extLst>
                <a:ext uri="{FF2B5EF4-FFF2-40B4-BE49-F238E27FC236}">
                  <a16:creationId xmlns:a16="http://schemas.microsoft.com/office/drawing/2014/main" id="{293D6186-50CD-11F9-20A3-9DAF6C4F9619}"/>
                </a:ext>
              </a:extLst>
            </p:cNvPr>
            <p:cNvSpPr/>
            <p:nvPr/>
          </p:nvSpPr>
          <p:spPr>
            <a:xfrm>
              <a:off x="4797007" y="496838"/>
              <a:ext cx="3973636" cy="336954"/>
            </a:xfrm>
            <a:prstGeom prst="rect">
              <a:avLst/>
            </a:prstGeom>
            <a:pattFill prst="weave">
              <a:fgClr>
                <a:srgbClr val="CCECF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>
                <a:solidFill>
                  <a:srgbClr val="00602B"/>
                </a:solidFill>
              </a:endParaRPr>
            </a:p>
          </p:txBody>
        </p:sp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id="{41425A84-D62C-D05F-398C-A4BC68F10F8F}"/>
                </a:ext>
              </a:extLst>
            </p:cNvPr>
            <p:cNvSpPr/>
            <p:nvPr/>
          </p:nvSpPr>
          <p:spPr>
            <a:xfrm>
              <a:off x="4906549" y="110612"/>
              <a:ext cx="1681214" cy="336954"/>
            </a:xfrm>
            <a:prstGeom prst="rect">
              <a:avLst/>
            </a:prstGeom>
            <a:pattFill prst="weave">
              <a:fgClr>
                <a:srgbClr val="CCECF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rgbClr val="00602B"/>
                </a:solidFill>
              </a:endParaRPr>
            </a:p>
          </p:txBody>
        </p:sp>
        <p:pic>
          <p:nvPicPr>
            <p:cNvPr id="1054" name="Picture 4" descr="Google Meet – Apps no Google Play">
              <a:extLst>
                <a:ext uri="{FF2B5EF4-FFF2-40B4-BE49-F238E27FC236}">
                  <a16:creationId xmlns:a16="http://schemas.microsoft.com/office/drawing/2014/main" id="{7DEF0C85-14F3-226F-098E-2F551ADA17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98" b="13264"/>
            <a:stretch>
              <a:fillRect/>
            </a:stretch>
          </p:blipFill>
          <p:spPr bwMode="auto">
            <a:xfrm>
              <a:off x="4854143" y="470653"/>
              <a:ext cx="560691" cy="41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Retângulo: Cantos Arredondados 49">
              <a:extLst>
                <a:ext uri="{FF2B5EF4-FFF2-40B4-BE49-F238E27FC236}">
                  <a16:creationId xmlns:a16="http://schemas.microsoft.com/office/drawing/2014/main" id="{27342955-A9A1-45C6-31B7-963EA16F6259}"/>
                </a:ext>
              </a:extLst>
            </p:cNvPr>
            <p:cNvSpPr/>
            <p:nvPr/>
          </p:nvSpPr>
          <p:spPr>
            <a:xfrm>
              <a:off x="5471716" y="472996"/>
              <a:ext cx="3237012" cy="395762"/>
            </a:xfrm>
            <a:prstGeom prst="roundRect">
              <a:avLst>
                <a:gd name="adj" fmla="val 8526"/>
              </a:avLst>
            </a:prstGeom>
            <a:pattFill prst="weave">
              <a:fgClr>
                <a:srgbClr val="00A44A"/>
              </a:fgClr>
              <a:bgClr>
                <a:srgbClr val="007A37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sp>
          <p:nvSpPr>
            <p:cNvPr id="1056" name="CaixaDeTexto 50">
              <a:extLst>
                <a:ext uri="{FF2B5EF4-FFF2-40B4-BE49-F238E27FC236}">
                  <a16:creationId xmlns:a16="http://schemas.microsoft.com/office/drawing/2014/main" id="{FE8A795A-DA67-FB7E-6889-E41654006B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9085" y="120148"/>
              <a:ext cx="1681215" cy="308345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pt-BR" altLang="pt-BR" sz="1400">
                  <a:solidFill>
                    <a:srgbClr val="00602B"/>
                  </a:solidFill>
                  <a:latin typeface="HelveticaNeueLT Pro 57 Cn" panose="020B0506030502030204" pitchFamily="34" charset="0"/>
                </a:rPr>
                <a:t>Link para a sala virtual</a:t>
              </a:r>
            </a:p>
          </p:txBody>
        </p:sp>
      </p:grpSp>
      <p:grpSp>
        <p:nvGrpSpPr>
          <p:cNvPr id="1047" name="Agrupar 51">
            <a:extLst>
              <a:ext uri="{FF2B5EF4-FFF2-40B4-BE49-F238E27FC236}">
                <a16:creationId xmlns:a16="http://schemas.microsoft.com/office/drawing/2014/main" id="{643DF266-2E11-928C-0A1B-7934A701748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713038" y="296863"/>
            <a:ext cx="1439862" cy="1439862"/>
            <a:chOff x="2481758" y="102813"/>
            <a:chExt cx="1440000" cy="1440000"/>
          </a:xfrm>
        </p:grpSpPr>
        <p:sp>
          <p:nvSpPr>
            <p:cNvPr id="53" name="Elipse 52">
              <a:extLst>
                <a:ext uri="{FF2B5EF4-FFF2-40B4-BE49-F238E27FC236}">
                  <a16:creationId xmlns:a16="http://schemas.microsoft.com/office/drawing/2014/main" id="{ABAD9D7E-279B-15D8-2BD1-AEF3500B5F2F}"/>
                </a:ext>
              </a:extLst>
            </p:cNvPr>
            <p:cNvSpPr/>
            <p:nvPr/>
          </p:nvSpPr>
          <p:spPr>
            <a:xfrm>
              <a:off x="2553202" y="174257"/>
              <a:ext cx="1297112" cy="1297112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pic>
          <p:nvPicPr>
            <p:cNvPr id="1049" name="Picture 2" descr="Até 30 de dezembro: Programa de Pós-Graduação em Química abre inscrições  para bolsa de Pós-Doutorado - Portal UNIFESSPA">
              <a:extLst>
                <a:ext uri="{FF2B5EF4-FFF2-40B4-BE49-F238E27FC236}">
                  <a16:creationId xmlns:a16="http://schemas.microsoft.com/office/drawing/2014/main" id="{21C6CBDA-7F8A-1BA0-3950-EE3712454E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67" t="8456" r="2167" b="6786"/>
            <a:stretch>
              <a:fillRect/>
            </a:stretch>
          </p:blipFill>
          <p:spPr bwMode="auto">
            <a:xfrm>
              <a:off x="2571758" y="458577"/>
              <a:ext cx="1260000" cy="728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6CBC2B27-2712-55B5-8DC6-6089A32DD12A}"/>
                </a:ext>
              </a:extLst>
            </p:cNvPr>
            <p:cNvSpPr/>
            <p:nvPr/>
          </p:nvSpPr>
          <p:spPr>
            <a:xfrm>
              <a:off x="2481758" y="102813"/>
              <a:ext cx="1440000" cy="1440000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898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98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2pPr>
      <a:lvl3pPr algn="l" defTabSz="898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3pPr>
      <a:lvl4pPr algn="l" defTabSz="898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4pPr>
      <a:lvl5pPr algn="l" defTabSz="8985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898525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898525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898525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898525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3838" indent="-223838" algn="l" defTabSz="898525" rtl="0" eaLnBrk="0" fontAlgn="base" hangingPunct="0">
        <a:lnSpc>
          <a:spcPct val="90000"/>
        </a:lnSpc>
        <a:spcBef>
          <a:spcPts val="988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4688" indent="-223838" algn="l" defTabSz="898525" rtl="0" eaLnBrk="0" fontAlgn="base" hangingPunct="0">
        <a:lnSpc>
          <a:spcPct val="90000"/>
        </a:lnSpc>
        <a:spcBef>
          <a:spcPts val="488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950" indent="-223838" algn="l" defTabSz="898525" rtl="0" eaLnBrk="0" fontAlgn="base" hangingPunct="0">
        <a:lnSpc>
          <a:spcPct val="90000"/>
        </a:lnSpc>
        <a:spcBef>
          <a:spcPts val="48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74800" indent="-223838" algn="l" defTabSz="898525" rtl="0" eaLnBrk="0" fontAlgn="base" hangingPunct="0">
        <a:lnSpc>
          <a:spcPct val="90000"/>
        </a:lnSpc>
        <a:spcBef>
          <a:spcPts val="488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24063" indent="-223838" algn="l" defTabSz="898525" rtl="0" eaLnBrk="0" fontAlgn="base" hangingPunct="0">
        <a:lnSpc>
          <a:spcPct val="90000"/>
        </a:lnSpc>
        <a:spcBef>
          <a:spcPts val="488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ângulo 44">
            <a:extLst>
              <a:ext uri="{FF2B5EF4-FFF2-40B4-BE49-F238E27FC236}">
                <a16:creationId xmlns:a16="http://schemas.microsoft.com/office/drawing/2014/main" id="{EE51D1D0-FDDD-EDC1-9212-27761AEE86C8}"/>
              </a:ext>
            </a:extLst>
          </p:cNvPr>
          <p:cNvSpPr/>
          <p:nvPr/>
        </p:nvSpPr>
        <p:spPr>
          <a:xfrm>
            <a:off x="8180388" y="730250"/>
            <a:ext cx="785812" cy="8175625"/>
          </a:xfrm>
          <a:prstGeom prst="rect">
            <a:avLst/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9" name="Forma Livre: Forma 58">
            <a:extLst>
              <a:ext uri="{FF2B5EF4-FFF2-40B4-BE49-F238E27FC236}">
                <a16:creationId xmlns:a16="http://schemas.microsoft.com/office/drawing/2014/main" id="{A65DFDC9-151D-FC4F-4441-5C0CD7ABBE2A}"/>
              </a:ext>
            </a:extLst>
          </p:cNvPr>
          <p:cNvSpPr/>
          <p:nvPr/>
        </p:nvSpPr>
        <p:spPr>
          <a:xfrm rot="7059282" flipH="1">
            <a:off x="4486275" y="431800"/>
            <a:ext cx="3275013" cy="2386013"/>
          </a:xfrm>
          <a:custGeom>
            <a:avLst/>
            <a:gdLst>
              <a:gd name="connsiteX0" fmla="*/ 0 w 3274925"/>
              <a:gd name="connsiteY0" fmla="*/ 1180701 h 2386802"/>
              <a:gd name="connsiteX1" fmla="*/ 0 w 3274925"/>
              <a:gd name="connsiteY1" fmla="*/ 2386802 h 2386802"/>
              <a:gd name="connsiteX2" fmla="*/ 1801910 w 3274925"/>
              <a:gd name="connsiteY2" fmla="*/ 2386802 h 2386802"/>
              <a:gd name="connsiteX3" fmla="*/ 3274925 w 3274925"/>
              <a:gd name="connsiteY3" fmla="*/ 0 h 2386802"/>
              <a:gd name="connsiteX4" fmla="*/ 728669 w 3274925"/>
              <a:gd name="connsiteY4" fmla="*/ 0 h 23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4925" h="2386802">
                <a:moveTo>
                  <a:pt x="0" y="1180701"/>
                </a:moveTo>
                <a:lnTo>
                  <a:pt x="0" y="2386802"/>
                </a:lnTo>
                <a:lnTo>
                  <a:pt x="1801910" y="2386802"/>
                </a:lnTo>
                <a:lnTo>
                  <a:pt x="3274925" y="0"/>
                </a:lnTo>
                <a:lnTo>
                  <a:pt x="728669" y="0"/>
                </a:lnTo>
                <a:close/>
              </a:path>
            </a:pathLst>
          </a:cu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47C54CA5-7202-99CC-4425-C67A9D24CD82}"/>
              </a:ext>
            </a:extLst>
          </p:cNvPr>
          <p:cNvSpPr/>
          <p:nvPr/>
        </p:nvSpPr>
        <p:spPr>
          <a:xfrm>
            <a:off x="2109788" y="190500"/>
            <a:ext cx="6873875" cy="8545513"/>
          </a:xfrm>
          <a:prstGeom prst="rect">
            <a:avLst/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72" name="Imagem 71" descr="Em setembro: Comunidade acadêmica começa a utilizar primeiros espaços do  Bloco Central - Portal UNIFESSPA">
            <a:extLst>
              <a:ext uri="{FF2B5EF4-FFF2-40B4-BE49-F238E27FC236}">
                <a16:creationId xmlns:a16="http://schemas.microsoft.com/office/drawing/2014/main" id="{F4C1B573-7F1F-4421-2D37-384204C3A2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l="21146" r="506"/>
          <a:stretch/>
        </p:blipFill>
        <p:spPr bwMode="auto">
          <a:xfrm>
            <a:off x="-1" y="0"/>
            <a:ext cx="4666567" cy="3986536"/>
          </a:xfrm>
          <a:custGeom>
            <a:avLst/>
            <a:gdLst>
              <a:gd name="connsiteX0" fmla="*/ 0 w 2385391"/>
              <a:gd name="connsiteY0" fmla="*/ 0 h 3986536"/>
              <a:gd name="connsiteX1" fmla="*/ 2385391 w 2385391"/>
              <a:gd name="connsiteY1" fmla="*/ 0 h 3986536"/>
              <a:gd name="connsiteX2" fmla="*/ 2385391 w 2385391"/>
              <a:gd name="connsiteY2" fmla="*/ 3986536 h 3986536"/>
              <a:gd name="connsiteX3" fmla="*/ 0 w 2385391"/>
              <a:gd name="connsiteY3" fmla="*/ 3986536 h 3986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1" h="3986536">
                <a:moveTo>
                  <a:pt x="0" y="0"/>
                </a:moveTo>
                <a:lnTo>
                  <a:pt x="2385391" y="0"/>
                </a:lnTo>
                <a:lnTo>
                  <a:pt x="2385391" y="3986536"/>
                </a:lnTo>
                <a:lnTo>
                  <a:pt x="0" y="3986536"/>
                </a:lnTo>
                <a:close/>
              </a:path>
            </a:pathLst>
          </a:custGeom>
          <a:noFill/>
        </p:spPr>
      </p:pic>
      <p:sp>
        <p:nvSpPr>
          <p:cNvPr id="100" name="Paralelogramo 99">
            <a:extLst>
              <a:ext uri="{FF2B5EF4-FFF2-40B4-BE49-F238E27FC236}">
                <a16:creationId xmlns:a16="http://schemas.microsoft.com/office/drawing/2014/main" id="{89FCAEA7-061A-A8E1-DCA3-93FA7D384E05}"/>
              </a:ext>
            </a:extLst>
          </p:cNvPr>
          <p:cNvSpPr/>
          <p:nvPr/>
        </p:nvSpPr>
        <p:spPr>
          <a:xfrm rot="16200000" flipH="1">
            <a:off x="2330450" y="2233613"/>
            <a:ext cx="4019550" cy="2387600"/>
          </a:xfrm>
          <a:prstGeom prst="parallelogram">
            <a:avLst>
              <a:gd name="adj" fmla="val 61715"/>
            </a:avLst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9" name="Forma Livre: Forma 98">
            <a:extLst>
              <a:ext uri="{FF2B5EF4-FFF2-40B4-BE49-F238E27FC236}">
                <a16:creationId xmlns:a16="http://schemas.microsoft.com/office/drawing/2014/main" id="{0801E087-8BBB-3F0E-DF34-F8BAF1AEDCFD}"/>
              </a:ext>
            </a:extLst>
          </p:cNvPr>
          <p:cNvSpPr/>
          <p:nvPr/>
        </p:nvSpPr>
        <p:spPr>
          <a:xfrm rot="16200000" flipH="1">
            <a:off x="3127375" y="444500"/>
            <a:ext cx="3275013" cy="2386013"/>
          </a:xfrm>
          <a:custGeom>
            <a:avLst/>
            <a:gdLst>
              <a:gd name="connsiteX0" fmla="*/ 0 w 3274925"/>
              <a:gd name="connsiteY0" fmla="*/ 1180701 h 2386802"/>
              <a:gd name="connsiteX1" fmla="*/ 0 w 3274925"/>
              <a:gd name="connsiteY1" fmla="*/ 2386802 h 2386802"/>
              <a:gd name="connsiteX2" fmla="*/ 1801910 w 3274925"/>
              <a:gd name="connsiteY2" fmla="*/ 2386802 h 2386802"/>
              <a:gd name="connsiteX3" fmla="*/ 3274925 w 3274925"/>
              <a:gd name="connsiteY3" fmla="*/ 0 h 2386802"/>
              <a:gd name="connsiteX4" fmla="*/ 728669 w 3274925"/>
              <a:gd name="connsiteY4" fmla="*/ 0 h 23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4925" h="2386802">
                <a:moveTo>
                  <a:pt x="0" y="1180701"/>
                </a:moveTo>
                <a:lnTo>
                  <a:pt x="0" y="2386802"/>
                </a:lnTo>
                <a:lnTo>
                  <a:pt x="1801910" y="2386802"/>
                </a:lnTo>
                <a:lnTo>
                  <a:pt x="3274925" y="0"/>
                </a:lnTo>
                <a:lnTo>
                  <a:pt x="728669" y="0"/>
                </a:lnTo>
                <a:close/>
              </a:path>
            </a:pathLst>
          </a:cu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75" name="Paralelogramo 74">
            <a:extLst>
              <a:ext uri="{FF2B5EF4-FFF2-40B4-BE49-F238E27FC236}">
                <a16:creationId xmlns:a16="http://schemas.microsoft.com/office/drawing/2014/main" id="{BF45D22A-711C-FA87-E1F4-7418A8B62C29}"/>
              </a:ext>
            </a:extLst>
          </p:cNvPr>
          <p:cNvSpPr/>
          <p:nvPr/>
        </p:nvSpPr>
        <p:spPr>
          <a:xfrm rot="16200000" flipH="1">
            <a:off x="1243807" y="1762918"/>
            <a:ext cx="4019550" cy="2386013"/>
          </a:xfrm>
          <a:prstGeom prst="parallelogram">
            <a:avLst>
              <a:gd name="adj" fmla="val 61715"/>
            </a:avLst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CB1795C-92BF-1949-CE17-ECB1A971A961}"/>
              </a:ext>
            </a:extLst>
          </p:cNvPr>
          <p:cNvSpPr/>
          <p:nvPr/>
        </p:nvSpPr>
        <p:spPr>
          <a:xfrm>
            <a:off x="3060700" y="2230438"/>
            <a:ext cx="5781675" cy="6669087"/>
          </a:xfrm>
          <a:prstGeom prst="rect">
            <a:avLst/>
          </a:prstGeom>
          <a:noFill/>
          <a:ln w="38100">
            <a:solidFill>
              <a:srgbClr val="007A3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47" name="Imagem 46" descr="Física Computacional: conheça mais sobre o curso!">
            <a:extLst>
              <a:ext uri="{FF2B5EF4-FFF2-40B4-BE49-F238E27FC236}">
                <a16:creationId xmlns:a16="http://schemas.microsoft.com/office/drawing/2014/main" id="{0508FBAB-5177-59C0-F65E-8E30CC110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24237" r="37042"/>
          <a:stretch>
            <a:fillRect/>
          </a:stretch>
        </p:blipFill>
        <p:spPr bwMode="auto">
          <a:xfrm>
            <a:off x="0" y="4894033"/>
            <a:ext cx="2385391" cy="4105505"/>
          </a:xfrm>
          <a:custGeom>
            <a:avLst/>
            <a:gdLst>
              <a:gd name="connsiteX0" fmla="*/ 0 w 2385391"/>
              <a:gd name="connsiteY0" fmla="*/ 0 h 4105505"/>
              <a:gd name="connsiteX1" fmla="*/ 2385391 w 2385391"/>
              <a:gd name="connsiteY1" fmla="*/ 0 h 4105505"/>
              <a:gd name="connsiteX2" fmla="*/ 2385391 w 2385391"/>
              <a:gd name="connsiteY2" fmla="*/ 4105505 h 4105505"/>
              <a:gd name="connsiteX3" fmla="*/ 0 w 2385391"/>
              <a:gd name="connsiteY3" fmla="*/ 4105505 h 4105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1" h="4105505">
                <a:moveTo>
                  <a:pt x="0" y="0"/>
                </a:moveTo>
                <a:lnTo>
                  <a:pt x="2385391" y="0"/>
                </a:lnTo>
                <a:lnTo>
                  <a:pt x="2385391" y="4105505"/>
                </a:lnTo>
                <a:lnTo>
                  <a:pt x="0" y="4105505"/>
                </a:lnTo>
                <a:close/>
              </a:path>
            </a:pathLst>
          </a:custGeom>
          <a:noFill/>
        </p:spPr>
      </p:pic>
      <p:sp>
        <p:nvSpPr>
          <p:cNvPr id="74" name="Retângulo 73">
            <a:extLst>
              <a:ext uri="{FF2B5EF4-FFF2-40B4-BE49-F238E27FC236}">
                <a16:creationId xmlns:a16="http://schemas.microsoft.com/office/drawing/2014/main" id="{34870CDC-3884-9251-9B6C-DAACADFCE294}"/>
              </a:ext>
            </a:extLst>
          </p:cNvPr>
          <p:cNvSpPr/>
          <p:nvPr/>
        </p:nvSpPr>
        <p:spPr>
          <a:xfrm>
            <a:off x="0" y="0"/>
            <a:ext cx="2386013" cy="8999538"/>
          </a:xfrm>
          <a:prstGeom prst="rect">
            <a:avLst/>
          </a:prstGeom>
          <a:solidFill>
            <a:srgbClr val="004C22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pattFill prst="weave">
                <a:fgClr>
                  <a:schemeClr val="lt1"/>
                </a:fgClr>
                <a:bgClr>
                  <a:srgbClr val="00863D"/>
                </a:bgClr>
              </a:pattFill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9E6DCEF9-44B4-60FB-C1A1-06DEBDB38FC0}"/>
              </a:ext>
            </a:extLst>
          </p:cNvPr>
          <p:cNvSpPr/>
          <p:nvPr/>
        </p:nvSpPr>
        <p:spPr>
          <a:xfrm>
            <a:off x="2578100" y="2982913"/>
            <a:ext cx="323850" cy="479901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02C5BBE6-DE02-2626-E7BB-1F9580D672FD}"/>
              </a:ext>
            </a:extLst>
          </p:cNvPr>
          <p:cNvSpPr/>
          <p:nvPr/>
        </p:nvSpPr>
        <p:spPr>
          <a:xfrm>
            <a:off x="3141663" y="3279775"/>
            <a:ext cx="5611812" cy="404813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ELETROQUÍMICO MINIATURIZADO</a:t>
            </a:r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id="{9F1F394A-C85B-163D-ABE3-EA87BDBF4857}"/>
              </a:ext>
            </a:extLst>
          </p:cNvPr>
          <p:cNvSpPr/>
          <p:nvPr/>
        </p:nvSpPr>
        <p:spPr>
          <a:xfrm>
            <a:off x="3141663" y="3711575"/>
            <a:ext cx="5611812" cy="41433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FABRICADO POR </a:t>
            </a:r>
            <a:r>
              <a:rPr lang="pt-BR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LASER-SCRIBED GRAPHENE</a:t>
            </a:r>
            <a:endParaRPr lang="pt-BR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tângulo 56">
            <a:extLst>
              <a:ext uri="{FF2B5EF4-FFF2-40B4-BE49-F238E27FC236}">
                <a16:creationId xmlns:a16="http://schemas.microsoft.com/office/drawing/2014/main" id="{D2CFE950-B0B2-29BE-6FF0-9D5B24675BB5}"/>
              </a:ext>
            </a:extLst>
          </p:cNvPr>
          <p:cNvSpPr/>
          <p:nvPr/>
        </p:nvSpPr>
        <p:spPr>
          <a:xfrm>
            <a:off x="3141663" y="2847975"/>
            <a:ext cx="5611812" cy="404813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DESENVOLVIMENTO DE UM SENSOR</a:t>
            </a:r>
          </a:p>
        </p:txBody>
      </p:sp>
      <p:sp>
        <p:nvSpPr>
          <p:cNvPr id="65" name="Paralelogramo 64">
            <a:extLst>
              <a:ext uri="{FF2B5EF4-FFF2-40B4-BE49-F238E27FC236}">
                <a16:creationId xmlns:a16="http://schemas.microsoft.com/office/drawing/2014/main" id="{3708ED40-ECF8-5612-726E-C698644F0C59}"/>
              </a:ext>
            </a:extLst>
          </p:cNvPr>
          <p:cNvSpPr/>
          <p:nvPr/>
        </p:nvSpPr>
        <p:spPr>
          <a:xfrm rot="16200000" flipH="1">
            <a:off x="-816768" y="3034506"/>
            <a:ext cx="4019550" cy="2386013"/>
          </a:xfrm>
          <a:prstGeom prst="parallelogram">
            <a:avLst>
              <a:gd name="adj" fmla="val 61715"/>
            </a:avLst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7" name="Paralelogramo 66">
            <a:extLst>
              <a:ext uri="{FF2B5EF4-FFF2-40B4-BE49-F238E27FC236}">
                <a16:creationId xmlns:a16="http://schemas.microsoft.com/office/drawing/2014/main" id="{8075CD0E-5EB6-C202-208A-2F90147AF9E8}"/>
              </a:ext>
            </a:extLst>
          </p:cNvPr>
          <p:cNvSpPr/>
          <p:nvPr/>
        </p:nvSpPr>
        <p:spPr>
          <a:xfrm rot="16200000" flipH="1">
            <a:off x="247650" y="4759325"/>
            <a:ext cx="1890713" cy="2386013"/>
          </a:xfrm>
          <a:prstGeom prst="parallelogram">
            <a:avLst>
              <a:gd name="adj" fmla="val 78753"/>
            </a:avLst>
          </a:prstGeom>
          <a:pattFill prst="weave">
            <a:fgClr>
              <a:srgbClr val="CCECF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rgbClr val="00602B"/>
              </a:solidFill>
            </a:endParaRPr>
          </a:p>
        </p:txBody>
      </p:sp>
      <p:sp>
        <p:nvSpPr>
          <p:cNvPr id="12306" name="CaixaDeTexto 68">
            <a:extLst>
              <a:ext uri="{FF2B5EF4-FFF2-40B4-BE49-F238E27FC236}">
                <a16:creationId xmlns:a16="http://schemas.microsoft.com/office/drawing/2014/main" id="{D4255AA4-6B19-E57D-F5FC-6699FFA6C8AE}"/>
              </a:ext>
            </a:extLst>
          </p:cNvPr>
          <p:cNvSpPr txBox="1">
            <a:spLocks noChangeArrowheads="1"/>
          </p:cNvSpPr>
          <p:nvPr/>
        </p:nvSpPr>
        <p:spPr bwMode="auto">
          <a:xfrm rot="-1903173">
            <a:off x="22225" y="5381625"/>
            <a:ext cx="117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pt-BR" altLang="pt-BR" sz="2000">
                <a:solidFill>
                  <a:srgbClr val="00602B"/>
                </a:solidFill>
                <a:latin typeface="HelveticaNeueLT Pro 57 Cn" pitchFamily="34" charset="0"/>
                <a:cs typeface="Roboto Condensed" panose="02000000000000000000" pitchFamily="2" charset="0"/>
              </a:rPr>
              <a:t>Discente  </a:t>
            </a:r>
          </a:p>
        </p:txBody>
      </p:sp>
      <p:pic>
        <p:nvPicPr>
          <p:cNvPr id="12307" name="Gráfico 3" descr="Relógio">
            <a:extLst>
              <a:ext uri="{FF2B5EF4-FFF2-40B4-BE49-F238E27FC236}">
                <a16:creationId xmlns:a16="http://schemas.microsoft.com/office/drawing/2014/main" id="{FC54CF25-EC86-5B63-6C00-710C63C92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8304213"/>
            <a:ext cx="601663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Gráfico 5" descr="Calendário mensal">
            <a:extLst>
              <a:ext uri="{FF2B5EF4-FFF2-40B4-BE49-F238E27FC236}">
                <a16:creationId xmlns:a16="http://schemas.microsoft.com/office/drawing/2014/main" id="{84B0BE79-7407-E1CE-DEAF-11525453E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25" y="8304213"/>
            <a:ext cx="601663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tângulo: Cantos Arredondados 50">
            <a:extLst>
              <a:ext uri="{FF2B5EF4-FFF2-40B4-BE49-F238E27FC236}">
                <a16:creationId xmlns:a16="http://schemas.microsoft.com/office/drawing/2014/main" id="{8230C779-6A7E-5C2D-6D8E-7A0CF03681A2}"/>
              </a:ext>
            </a:extLst>
          </p:cNvPr>
          <p:cNvSpPr/>
          <p:nvPr/>
        </p:nvSpPr>
        <p:spPr>
          <a:xfrm>
            <a:off x="4154488" y="8389938"/>
            <a:ext cx="1547812" cy="431800"/>
          </a:xfrm>
          <a:prstGeom prst="roundRect">
            <a:avLst/>
          </a:prstGeom>
          <a:pattFill prst="weave">
            <a:fgClr>
              <a:srgbClr val="00A44A"/>
            </a:fgClr>
            <a:bgClr>
              <a:srgbClr val="007A37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2310" name="CaixaDeTexto 41">
            <a:extLst>
              <a:ext uri="{FF2B5EF4-FFF2-40B4-BE49-F238E27FC236}">
                <a16:creationId xmlns:a16="http://schemas.microsoft.com/office/drawing/2014/main" id="{8025D72F-F8B8-6376-B998-17AD4F2DC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100" y="8348663"/>
            <a:ext cx="1879600" cy="5111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sz="2300" b="1">
                <a:solidFill>
                  <a:schemeClr val="bg1"/>
                </a:solidFill>
                <a:latin typeface="HelveticaNeueLT Pro 57 Cn" pitchFamily="34" charset="0"/>
                <a:ea typeface="Roboto Condensed" panose="02000000000000000000" pitchFamily="2" charset="0"/>
                <a:cs typeface="Tahoma" panose="020B0604030504040204" pitchFamily="34" charset="0"/>
              </a:rPr>
              <a:t>18/02/2025</a:t>
            </a:r>
            <a:r>
              <a:rPr lang="pt-BR" altLang="pt-BR" sz="2400" b="1">
                <a:solidFill>
                  <a:schemeClr val="bg1"/>
                </a:solidFill>
                <a:latin typeface="HelveticaNeueLT Pro 57 Cn" pitchFamily="34" charset="0"/>
                <a:ea typeface="Roboto Condensed" panose="02000000000000000000" pitchFamily="2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55" name="Retângulo: Cantos Arredondados 54">
            <a:extLst>
              <a:ext uri="{FF2B5EF4-FFF2-40B4-BE49-F238E27FC236}">
                <a16:creationId xmlns:a16="http://schemas.microsoft.com/office/drawing/2014/main" id="{3DD834C8-2053-BEB9-BCC7-F519210AF416}"/>
              </a:ext>
            </a:extLst>
          </p:cNvPr>
          <p:cNvSpPr/>
          <p:nvPr/>
        </p:nvSpPr>
        <p:spPr>
          <a:xfrm>
            <a:off x="6950075" y="8389938"/>
            <a:ext cx="1223963" cy="431800"/>
          </a:xfrm>
          <a:prstGeom prst="roundRect">
            <a:avLst/>
          </a:prstGeom>
          <a:pattFill prst="weave">
            <a:fgClr>
              <a:srgbClr val="00A44A"/>
            </a:fgClr>
            <a:bgClr>
              <a:srgbClr val="007A37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2312" name="CaixaDeTexto 42">
            <a:extLst>
              <a:ext uri="{FF2B5EF4-FFF2-40B4-BE49-F238E27FC236}">
                <a16:creationId xmlns:a16="http://schemas.microsoft.com/office/drawing/2014/main" id="{A252DB69-33E4-44C8-ACD8-DB2EA9641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8800" y="8377238"/>
            <a:ext cx="1230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latin typeface="HelveticaNeueLT Pro 57 Cn" pitchFamily="34" charset="0"/>
                <a:ea typeface="Roboto Condensed" panose="02000000000000000000" pitchFamily="2" charset="0"/>
                <a:cs typeface="Tahoma" panose="020B0604030504040204" pitchFamily="34" charset="0"/>
              </a:rPr>
              <a:t> 14:00  </a:t>
            </a:r>
          </a:p>
        </p:txBody>
      </p:sp>
      <p:grpSp>
        <p:nvGrpSpPr>
          <p:cNvPr id="12313" name="Agrupar 19">
            <a:extLst>
              <a:ext uri="{FF2B5EF4-FFF2-40B4-BE49-F238E27FC236}">
                <a16:creationId xmlns:a16="http://schemas.microsoft.com/office/drawing/2014/main" id="{D4ED5B29-83F4-4C5B-CBD9-BA27E6CD13FC}"/>
              </a:ext>
            </a:extLst>
          </p:cNvPr>
          <p:cNvGrpSpPr>
            <a:grpSpLocks/>
          </p:cNvGrpSpPr>
          <p:nvPr/>
        </p:nvGrpSpPr>
        <p:grpSpPr bwMode="auto">
          <a:xfrm>
            <a:off x="4983163" y="2005013"/>
            <a:ext cx="3898900" cy="539750"/>
            <a:chOff x="4827098" y="1667560"/>
            <a:chExt cx="3898704" cy="539773"/>
          </a:xfrm>
        </p:grpSpPr>
        <p:sp>
          <p:nvSpPr>
            <p:cNvPr id="70" name="Retângulo: Cantos Arredondados 69">
              <a:extLst>
                <a:ext uri="{FF2B5EF4-FFF2-40B4-BE49-F238E27FC236}">
                  <a16:creationId xmlns:a16="http://schemas.microsoft.com/office/drawing/2014/main" id="{343F9BF5-6837-7797-345F-754A67301111}"/>
                </a:ext>
              </a:extLst>
            </p:cNvPr>
            <p:cNvSpPr/>
            <p:nvPr/>
          </p:nvSpPr>
          <p:spPr>
            <a:xfrm>
              <a:off x="4827098" y="1667560"/>
              <a:ext cx="3882830" cy="539773"/>
            </a:xfrm>
            <a:prstGeom prst="roundRect">
              <a:avLst>
                <a:gd name="adj" fmla="val 8526"/>
              </a:avLst>
            </a:prstGeom>
            <a:pattFill prst="weave">
              <a:fgClr>
                <a:srgbClr val="00A44A"/>
              </a:fgClr>
              <a:bgClr>
                <a:srgbClr val="007A37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sp>
          <p:nvSpPr>
            <p:cNvPr id="12340" name="CaixaDeTexto 17">
              <a:extLst>
                <a:ext uri="{FF2B5EF4-FFF2-40B4-BE49-F238E27FC236}">
                  <a16:creationId xmlns:a16="http://schemas.microsoft.com/office/drawing/2014/main" id="{B20C80AD-A157-6348-8B2F-3B62966CC0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2597" y="1707707"/>
              <a:ext cx="3883205" cy="461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HelveticaNeueLT Pro 57 Cn" pitchFamily="34" charset="0"/>
                  <a:ea typeface="Roboto Condensed" panose="02000000000000000000" pitchFamily="2" charset="0"/>
                  <a:cs typeface="Tahoma" panose="020B0604030504040204" pitchFamily="34" charset="0"/>
                </a:rPr>
                <a:t>Defesa de Dissertação</a:t>
              </a:r>
            </a:p>
          </p:txBody>
        </p:sp>
      </p:grpSp>
      <p:grpSp>
        <p:nvGrpSpPr>
          <p:cNvPr id="12314" name="Agrupar 18">
            <a:extLst>
              <a:ext uri="{FF2B5EF4-FFF2-40B4-BE49-F238E27FC236}">
                <a16:creationId xmlns:a16="http://schemas.microsoft.com/office/drawing/2014/main" id="{0FFBCD30-45CA-B0EE-573E-6EB6819D137B}"/>
              </a:ext>
            </a:extLst>
          </p:cNvPr>
          <p:cNvGrpSpPr>
            <a:grpSpLocks/>
          </p:cNvGrpSpPr>
          <p:nvPr/>
        </p:nvGrpSpPr>
        <p:grpSpPr bwMode="auto">
          <a:xfrm>
            <a:off x="4187825" y="263525"/>
            <a:ext cx="4622800" cy="1323975"/>
            <a:chOff x="4731544" y="-102255"/>
            <a:chExt cx="4163323" cy="986908"/>
          </a:xfrm>
        </p:grpSpPr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4B6F6D48-A24E-DC0D-8436-DA7B6A66E2D6}"/>
                </a:ext>
              </a:extLst>
            </p:cNvPr>
            <p:cNvSpPr/>
            <p:nvPr/>
          </p:nvSpPr>
          <p:spPr>
            <a:xfrm>
              <a:off x="4731544" y="294165"/>
              <a:ext cx="4110424" cy="371570"/>
            </a:xfrm>
            <a:prstGeom prst="rect">
              <a:avLst/>
            </a:prstGeom>
            <a:noFill/>
            <a:ln w="38100">
              <a:solidFill>
                <a:srgbClr val="007A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sp>
          <p:nvSpPr>
            <p:cNvPr id="77" name="Retângulo 76">
              <a:extLst>
                <a:ext uri="{FF2B5EF4-FFF2-40B4-BE49-F238E27FC236}">
                  <a16:creationId xmlns:a16="http://schemas.microsoft.com/office/drawing/2014/main" id="{C90BE236-9BA0-BA9A-A5E7-2F92CD6289CA}"/>
                </a:ext>
              </a:extLst>
            </p:cNvPr>
            <p:cNvSpPr/>
            <p:nvPr/>
          </p:nvSpPr>
          <p:spPr>
            <a:xfrm>
              <a:off x="4905969" y="495334"/>
              <a:ext cx="3864514" cy="338436"/>
            </a:xfrm>
            <a:prstGeom prst="rect">
              <a:avLst/>
            </a:prstGeom>
            <a:pattFill prst="weave">
              <a:fgClr>
                <a:srgbClr val="CCECF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>
                <a:solidFill>
                  <a:srgbClr val="00602B"/>
                </a:solidFill>
              </a:endParaRPr>
            </a:p>
          </p:txBody>
        </p:sp>
        <p:sp>
          <p:nvSpPr>
            <p:cNvPr id="76" name="Retângulo 75">
              <a:extLst>
                <a:ext uri="{FF2B5EF4-FFF2-40B4-BE49-F238E27FC236}">
                  <a16:creationId xmlns:a16="http://schemas.microsoft.com/office/drawing/2014/main" id="{A896996D-EB23-1BED-D520-DD94512B8045}"/>
                </a:ext>
              </a:extLst>
            </p:cNvPr>
            <p:cNvSpPr/>
            <p:nvPr/>
          </p:nvSpPr>
          <p:spPr>
            <a:xfrm>
              <a:off x="4905969" y="110747"/>
              <a:ext cx="1681342" cy="336069"/>
            </a:xfrm>
            <a:prstGeom prst="rect">
              <a:avLst/>
            </a:prstGeom>
            <a:pattFill prst="weave">
              <a:fgClr>
                <a:srgbClr val="CCECF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rgbClr val="00602B"/>
                </a:solidFill>
              </a:endParaRPr>
            </a:p>
          </p:txBody>
        </p:sp>
        <p:pic>
          <p:nvPicPr>
            <p:cNvPr id="12335" name="Picture 4" descr="Google Meet – Apps no Google Play">
              <a:extLst>
                <a:ext uri="{FF2B5EF4-FFF2-40B4-BE49-F238E27FC236}">
                  <a16:creationId xmlns:a16="http://schemas.microsoft.com/office/drawing/2014/main" id="{75E9E6C6-8A61-8C3E-4939-84FBE68844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98" b="13264"/>
            <a:stretch>
              <a:fillRect/>
            </a:stretch>
          </p:blipFill>
          <p:spPr bwMode="auto">
            <a:xfrm>
              <a:off x="4981143" y="470653"/>
              <a:ext cx="560691" cy="41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" name="Retângulo: Cantos Arredondados 72">
              <a:extLst>
                <a:ext uri="{FF2B5EF4-FFF2-40B4-BE49-F238E27FC236}">
                  <a16:creationId xmlns:a16="http://schemas.microsoft.com/office/drawing/2014/main" id="{34FDD7E5-B92C-2D34-CED8-EFE141BF6554}"/>
                </a:ext>
              </a:extLst>
            </p:cNvPr>
            <p:cNvSpPr/>
            <p:nvPr/>
          </p:nvSpPr>
          <p:spPr>
            <a:xfrm>
              <a:off x="5607958" y="471667"/>
              <a:ext cx="3101046" cy="397603"/>
            </a:xfrm>
            <a:prstGeom prst="roundRect">
              <a:avLst>
                <a:gd name="adj" fmla="val 8526"/>
              </a:avLst>
            </a:prstGeom>
            <a:pattFill prst="weave">
              <a:fgClr>
                <a:srgbClr val="00A44A"/>
              </a:fgClr>
              <a:bgClr>
                <a:srgbClr val="007A37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sp>
          <p:nvSpPr>
            <p:cNvPr id="12337" name="CaixaDeTexto 70">
              <a:extLst>
                <a:ext uri="{FF2B5EF4-FFF2-40B4-BE49-F238E27FC236}">
                  <a16:creationId xmlns:a16="http://schemas.microsoft.com/office/drawing/2014/main" id="{BC46DC9A-0D1A-2660-B184-5BDD81C2B8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3446" y="514189"/>
              <a:ext cx="3511421" cy="252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pt-BR" altLang="pt-BR" sz="16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https://meet.google.com/dqa-zssc-dpd</a:t>
              </a:r>
            </a:p>
          </p:txBody>
        </p:sp>
        <p:sp>
          <p:nvSpPr>
            <p:cNvPr id="12338" name="CaixaDeTexto 47">
              <a:extLst>
                <a:ext uri="{FF2B5EF4-FFF2-40B4-BE49-F238E27FC236}">
                  <a16:creationId xmlns:a16="http://schemas.microsoft.com/office/drawing/2014/main" id="{68E8E4F6-0BD3-3EA3-C39D-43A20F9487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8440" y="-102255"/>
              <a:ext cx="1766647" cy="584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pt-BR" altLang="pt-BR" sz="1600">
                  <a:solidFill>
                    <a:srgbClr val="00602B"/>
                  </a:solidFill>
                  <a:latin typeface="HelveticaNeueLT Pro 57 Cn" pitchFamily="34" charset="0"/>
                </a:rPr>
                <a:t>Link para a sala virtual</a:t>
              </a:r>
            </a:p>
          </p:txBody>
        </p:sp>
      </p:grpSp>
      <p:sp>
        <p:nvSpPr>
          <p:cNvPr id="12315" name="CaixaDeTexto 77">
            <a:extLst>
              <a:ext uri="{FF2B5EF4-FFF2-40B4-BE49-F238E27FC236}">
                <a16:creationId xmlns:a16="http://schemas.microsoft.com/office/drawing/2014/main" id="{349B9ABB-FB47-FF2B-B4A6-9A9A02B5A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513" y="1592263"/>
            <a:ext cx="2474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pt-BR" altLang="pt-BR">
                <a:solidFill>
                  <a:srgbClr val="00602B"/>
                </a:solidFill>
                <a:latin typeface="HelveticaNeueLT Pro 57 Cn" pitchFamily="34" charset="0"/>
              </a:rPr>
              <a:t>Mestrado em Química </a:t>
            </a:r>
          </a:p>
        </p:txBody>
      </p:sp>
      <p:sp>
        <p:nvSpPr>
          <p:cNvPr id="80" name="Forma Livre: Forma 79">
            <a:extLst>
              <a:ext uri="{FF2B5EF4-FFF2-40B4-BE49-F238E27FC236}">
                <a16:creationId xmlns:a16="http://schemas.microsoft.com/office/drawing/2014/main" id="{89B1188B-C6E9-F1D7-3A18-F44FBAE9C248}"/>
              </a:ext>
            </a:extLst>
          </p:cNvPr>
          <p:cNvSpPr/>
          <p:nvPr/>
        </p:nvSpPr>
        <p:spPr>
          <a:xfrm>
            <a:off x="2386013" y="0"/>
            <a:ext cx="1184275" cy="2219325"/>
          </a:xfrm>
          <a:custGeom>
            <a:avLst/>
            <a:gdLst>
              <a:gd name="connsiteX0" fmla="*/ 0 w 1184223"/>
              <a:gd name="connsiteY0" fmla="*/ 0 h 2218832"/>
              <a:gd name="connsiteX1" fmla="*/ 1184223 w 1184223"/>
              <a:gd name="connsiteY1" fmla="*/ 0 h 2218832"/>
              <a:gd name="connsiteX2" fmla="*/ 1184223 w 1184223"/>
              <a:gd name="connsiteY2" fmla="*/ 1487989 h 2218832"/>
              <a:gd name="connsiteX3" fmla="*/ 0 w 1184223"/>
              <a:gd name="connsiteY3" fmla="*/ 2218832 h 221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4223" h="2218832">
                <a:moveTo>
                  <a:pt x="0" y="0"/>
                </a:moveTo>
                <a:lnTo>
                  <a:pt x="1184223" y="0"/>
                </a:lnTo>
                <a:lnTo>
                  <a:pt x="1184223" y="1487989"/>
                </a:lnTo>
                <a:lnTo>
                  <a:pt x="0" y="2218832"/>
                </a:lnTo>
                <a:close/>
              </a:path>
            </a:pathLst>
          </a:custGeom>
          <a:solidFill>
            <a:srgbClr val="004C22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pattFill prst="weave">
                <a:fgClr>
                  <a:schemeClr val="lt1"/>
                </a:fgClr>
                <a:bgClr>
                  <a:srgbClr val="00863D"/>
                </a:bgClr>
              </a:pattFill>
            </a:endParaRPr>
          </a:p>
        </p:txBody>
      </p:sp>
      <p:grpSp>
        <p:nvGrpSpPr>
          <p:cNvPr id="12317" name="Agrupar 4">
            <a:extLst>
              <a:ext uri="{FF2B5EF4-FFF2-40B4-BE49-F238E27FC236}">
                <a16:creationId xmlns:a16="http://schemas.microsoft.com/office/drawing/2014/main" id="{999BAB14-B26A-E943-7C91-9DB663C7D54A}"/>
              </a:ext>
            </a:extLst>
          </p:cNvPr>
          <p:cNvGrpSpPr>
            <a:grpSpLocks/>
          </p:cNvGrpSpPr>
          <p:nvPr/>
        </p:nvGrpSpPr>
        <p:grpSpPr bwMode="auto">
          <a:xfrm>
            <a:off x="1784350" y="363538"/>
            <a:ext cx="1220788" cy="1703387"/>
            <a:chOff x="2006154" y="490224"/>
            <a:chExt cx="1044000" cy="1521320"/>
          </a:xfrm>
        </p:grpSpPr>
        <p:sp>
          <p:nvSpPr>
            <p:cNvPr id="12327" name="CaixaDeTexto 78">
              <a:extLst>
                <a:ext uri="{FF2B5EF4-FFF2-40B4-BE49-F238E27FC236}">
                  <a16:creationId xmlns:a16="http://schemas.microsoft.com/office/drawing/2014/main" id="{07AE4AF8-86A7-F49B-2855-F03A983762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6154" y="1611434"/>
              <a:ext cx="1044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latin typeface="HelveticaNeueLT Pro 57 Cn" pitchFamily="34" charset="0"/>
                </a:rPr>
                <a:t>PPGQ</a:t>
              </a:r>
            </a:p>
          </p:txBody>
        </p:sp>
        <p:grpSp>
          <p:nvGrpSpPr>
            <p:cNvPr id="12328" name="Agrupar 2">
              <a:extLst>
                <a:ext uri="{FF2B5EF4-FFF2-40B4-BE49-F238E27FC236}">
                  <a16:creationId xmlns:a16="http://schemas.microsoft.com/office/drawing/2014/main" id="{9AAF97F9-9475-71E9-E6FB-AA1663D84E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06154" y="490224"/>
              <a:ext cx="1044000" cy="1044000"/>
              <a:chOff x="83170" y="1692456"/>
              <a:chExt cx="1044000" cy="1044000"/>
            </a:xfrm>
          </p:grpSpPr>
          <p:sp>
            <p:nvSpPr>
              <p:cNvPr id="89" name="Elipse 88">
                <a:extLst>
                  <a:ext uri="{FF2B5EF4-FFF2-40B4-BE49-F238E27FC236}">
                    <a16:creationId xmlns:a16="http://schemas.microsoft.com/office/drawing/2014/main" id="{BCF5CD9E-76A2-AC69-9AA3-6D4EC4F02712}"/>
                  </a:ext>
                </a:extLst>
              </p:cNvPr>
              <p:cNvSpPr/>
              <p:nvPr/>
            </p:nvSpPr>
            <p:spPr>
              <a:xfrm>
                <a:off x="155124" y="1763347"/>
                <a:ext cx="900093" cy="90031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dirty="0"/>
              </a:p>
            </p:txBody>
          </p:sp>
          <p:sp>
            <p:nvSpPr>
              <p:cNvPr id="90" name="Elipse 89">
                <a:extLst>
                  <a:ext uri="{FF2B5EF4-FFF2-40B4-BE49-F238E27FC236}">
                    <a16:creationId xmlns:a16="http://schemas.microsoft.com/office/drawing/2014/main" id="{906639AA-C294-2A05-0DAA-17E3D16324E5}"/>
                  </a:ext>
                </a:extLst>
              </p:cNvPr>
              <p:cNvSpPr/>
              <p:nvPr/>
            </p:nvSpPr>
            <p:spPr>
              <a:xfrm>
                <a:off x="83170" y="1692456"/>
                <a:ext cx="1044000" cy="1043515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dirty="0"/>
              </a:p>
            </p:txBody>
          </p:sp>
          <p:pic>
            <p:nvPicPr>
              <p:cNvPr id="12331" name="Picture 2" descr="Até 30 de dezembro: Programa de Pós-Graduação em Química abre inscrições  para bolsa de Pós-Doutorado - Portal UNIFESSPA">
                <a:extLst>
                  <a:ext uri="{FF2B5EF4-FFF2-40B4-BE49-F238E27FC236}">
                    <a16:creationId xmlns:a16="http://schemas.microsoft.com/office/drawing/2014/main" id="{9F7B6D91-3973-2E54-BFF8-65A41A78E6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67" t="8456" r="2167" b="6786"/>
              <a:stretch>
                <a:fillRect/>
              </a:stretch>
            </p:blipFill>
            <p:spPr bwMode="auto">
              <a:xfrm>
                <a:off x="173170" y="1964694"/>
                <a:ext cx="864000" cy="4995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2318" name="Agrupar 9">
            <a:extLst>
              <a:ext uri="{FF2B5EF4-FFF2-40B4-BE49-F238E27FC236}">
                <a16:creationId xmlns:a16="http://schemas.microsoft.com/office/drawing/2014/main" id="{62E417DC-4446-C8BB-369C-70A282708317}"/>
              </a:ext>
            </a:extLst>
          </p:cNvPr>
          <p:cNvGrpSpPr>
            <a:grpSpLocks/>
          </p:cNvGrpSpPr>
          <p:nvPr/>
        </p:nvGrpSpPr>
        <p:grpSpPr bwMode="auto">
          <a:xfrm>
            <a:off x="-6350" y="363538"/>
            <a:ext cx="1863725" cy="1738312"/>
            <a:chOff x="182137" y="490224"/>
            <a:chExt cx="1732193" cy="1521450"/>
          </a:xfrm>
        </p:grpSpPr>
        <p:grpSp>
          <p:nvGrpSpPr>
            <p:cNvPr id="12322" name="Agrupar 90">
              <a:extLst>
                <a:ext uri="{FF2B5EF4-FFF2-40B4-BE49-F238E27FC236}">
                  <a16:creationId xmlns:a16="http://schemas.microsoft.com/office/drawing/2014/main" id="{CEA4B246-C0BB-C3AC-D2A1-AE3FBDD742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2680" y="490224"/>
              <a:ext cx="1044714" cy="1043327"/>
              <a:chOff x="613452" y="489134"/>
              <a:chExt cx="1044714" cy="1043327"/>
            </a:xfrm>
          </p:grpSpPr>
          <p:sp>
            <p:nvSpPr>
              <p:cNvPr id="92" name="Elipse 91">
                <a:extLst>
                  <a:ext uri="{FF2B5EF4-FFF2-40B4-BE49-F238E27FC236}">
                    <a16:creationId xmlns:a16="http://schemas.microsoft.com/office/drawing/2014/main" id="{FDE752EF-B0DD-1FDD-81B0-35537966B4DD}"/>
                  </a:ext>
                </a:extLst>
              </p:cNvPr>
              <p:cNvSpPr/>
              <p:nvPr/>
            </p:nvSpPr>
            <p:spPr>
              <a:xfrm>
                <a:off x="684235" y="559996"/>
                <a:ext cx="902983" cy="901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dirty="0"/>
              </a:p>
            </p:txBody>
          </p:sp>
          <p:pic>
            <p:nvPicPr>
              <p:cNvPr id="12325" name="Imagem 92">
                <a:extLst>
                  <a:ext uri="{FF2B5EF4-FFF2-40B4-BE49-F238E27FC236}">
                    <a16:creationId xmlns:a16="http://schemas.microsoft.com/office/drawing/2014/main" id="{A1B5C67E-EC3D-89EE-D43F-FE71609DE0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7809" y="590655"/>
                <a:ext cx="576000" cy="8409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" name="Elipse 93">
                <a:extLst>
                  <a:ext uri="{FF2B5EF4-FFF2-40B4-BE49-F238E27FC236}">
                    <a16:creationId xmlns:a16="http://schemas.microsoft.com/office/drawing/2014/main" id="{EFC1276A-AC07-26DC-CBA9-D159053EAD16}"/>
                  </a:ext>
                </a:extLst>
              </p:cNvPr>
              <p:cNvSpPr/>
              <p:nvPr/>
            </p:nvSpPr>
            <p:spPr>
              <a:xfrm>
                <a:off x="613413" y="489134"/>
                <a:ext cx="1044628" cy="1043478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dirty="0"/>
              </a:p>
            </p:txBody>
          </p:sp>
        </p:grpSp>
        <p:sp>
          <p:nvSpPr>
            <p:cNvPr id="12323" name="CaixaDeTexto 94">
              <a:extLst>
                <a:ext uri="{FF2B5EF4-FFF2-40B4-BE49-F238E27FC236}">
                  <a16:creationId xmlns:a16="http://schemas.microsoft.com/office/drawing/2014/main" id="{68748CE1-B2A6-140F-20C0-AF32A452A0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137" y="1611434"/>
              <a:ext cx="1732193" cy="40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latin typeface="HelveticaNeueLT Pro 57 Cn" pitchFamily="34" charset="0"/>
                </a:rPr>
                <a:t>UNIFESSPA</a:t>
              </a:r>
            </a:p>
          </p:txBody>
        </p:sp>
      </p:grpSp>
      <p:sp>
        <p:nvSpPr>
          <p:cNvPr id="97" name="Forma Livre: Forma 96">
            <a:extLst>
              <a:ext uri="{FF2B5EF4-FFF2-40B4-BE49-F238E27FC236}">
                <a16:creationId xmlns:a16="http://schemas.microsoft.com/office/drawing/2014/main" id="{283977C9-5FB6-E9A2-99D0-DFF5D7DF4A19}"/>
              </a:ext>
            </a:extLst>
          </p:cNvPr>
          <p:cNvSpPr/>
          <p:nvPr/>
        </p:nvSpPr>
        <p:spPr>
          <a:xfrm>
            <a:off x="3568700" y="0"/>
            <a:ext cx="1184275" cy="735013"/>
          </a:xfrm>
          <a:custGeom>
            <a:avLst/>
            <a:gdLst>
              <a:gd name="connsiteX0" fmla="*/ 0 w 1184223"/>
              <a:gd name="connsiteY0" fmla="*/ 0 h 734584"/>
              <a:gd name="connsiteX1" fmla="*/ 1184223 w 1184223"/>
              <a:gd name="connsiteY1" fmla="*/ 0 h 734584"/>
              <a:gd name="connsiteX2" fmla="*/ 1184223 w 1184223"/>
              <a:gd name="connsiteY2" fmla="*/ 3741 h 734584"/>
              <a:gd name="connsiteX3" fmla="*/ 0 w 1184223"/>
              <a:gd name="connsiteY3" fmla="*/ 734584 h 734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4223" h="734584">
                <a:moveTo>
                  <a:pt x="0" y="0"/>
                </a:moveTo>
                <a:lnTo>
                  <a:pt x="1184223" y="0"/>
                </a:lnTo>
                <a:lnTo>
                  <a:pt x="1184223" y="3741"/>
                </a:lnTo>
                <a:lnTo>
                  <a:pt x="0" y="734584"/>
                </a:lnTo>
                <a:close/>
              </a:path>
            </a:pathLst>
          </a:custGeom>
          <a:solidFill>
            <a:srgbClr val="004C22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pattFill prst="weave">
                <a:fgClr>
                  <a:schemeClr val="lt1"/>
                </a:fgClr>
                <a:bgClr>
                  <a:srgbClr val="00863D"/>
                </a:bgClr>
              </a:pattFill>
            </a:endParaRPr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68CD462B-B9EB-6114-95ED-F8E7CFF19D83}"/>
              </a:ext>
            </a:extLst>
          </p:cNvPr>
          <p:cNvSpPr/>
          <p:nvPr/>
        </p:nvSpPr>
        <p:spPr>
          <a:xfrm>
            <a:off x="3141663" y="4168775"/>
            <a:ext cx="5611812" cy="381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DETERMINAÇÃO DE ESTRIOL</a:t>
            </a:r>
          </a:p>
        </p:txBody>
      </p:sp>
      <p:sp>
        <p:nvSpPr>
          <p:cNvPr id="12321" name="CaixaDeTexto 2">
            <a:extLst>
              <a:ext uri="{FF2B5EF4-FFF2-40B4-BE49-F238E27FC236}">
                <a16:creationId xmlns:a16="http://schemas.microsoft.com/office/drawing/2014/main" id="{175435E7-E551-269E-8841-25A6C32F0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4827588"/>
            <a:ext cx="608647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pt-BR" altLang="pt-BR" sz="2000" b="1">
                <a:solidFill>
                  <a:srgbClr val="00602B"/>
                </a:solidFill>
                <a:latin typeface="HelveticaNeueLT Pro 57 Cn" pitchFamily="34" charset="0"/>
                <a:cs typeface="Roboto Condensed" panose="02000000000000000000" pitchFamily="2" charset="0"/>
              </a:rPr>
              <a:t>Banca avaliadora </a:t>
            </a:r>
          </a:p>
          <a:p>
            <a:pPr algn="ctr">
              <a:spcAft>
                <a:spcPts val="1200"/>
              </a:spcAft>
            </a:pPr>
            <a:r>
              <a:rPr lang="pt-BR" altLang="pt-BR">
                <a:solidFill>
                  <a:srgbClr val="00602B"/>
                </a:solidFill>
                <a:latin typeface="HelveticaNeueLT Pro 57 Cn" pitchFamily="34" charset="0"/>
                <a:cs typeface="Roboto Condensed" panose="02000000000000000000" pitchFamily="2" charset="0"/>
              </a:rPr>
              <a:t>Prof. Dr. xxxxxxxxxxxxxxxx- </a:t>
            </a:r>
            <a:r>
              <a:rPr lang="pt-BR" altLang="pt-BR" b="1">
                <a:solidFill>
                  <a:srgbClr val="00602B"/>
                </a:solidFill>
                <a:latin typeface="HelveticaNeueLT Pro 57 Cn" pitchFamily="34" charset="0"/>
                <a:cs typeface="Roboto Condensed" panose="02000000000000000000" pitchFamily="2" charset="0"/>
              </a:rPr>
              <a:t>Orientador </a:t>
            </a:r>
            <a:r>
              <a:rPr lang="pt-BR" altLang="pt-BR">
                <a:solidFill>
                  <a:srgbClr val="00602B"/>
                </a:solidFill>
                <a:latin typeface="HelveticaNeueLT Pro 57 Cn" pitchFamily="34" charset="0"/>
                <a:cs typeface="Roboto Condensed" panose="02000000000000000000" pitchFamily="2" charset="0"/>
              </a:rPr>
              <a:t>(PPGQ/UNIFESSPA)</a:t>
            </a:r>
          </a:p>
          <a:p>
            <a:pPr algn="ctr">
              <a:spcAft>
                <a:spcPts val="1200"/>
              </a:spcAft>
            </a:pPr>
            <a:r>
              <a:rPr lang="pt-BR" altLang="pt-BR">
                <a:solidFill>
                  <a:srgbClr val="00602B"/>
                </a:solidFill>
                <a:latin typeface="HelveticaNeueLT Pro 57 Cn" pitchFamily="34" charset="0"/>
                <a:cs typeface="Roboto Condensed" panose="02000000000000000000" pitchFamily="2" charset="0"/>
              </a:rPr>
              <a:t>Prof. Dr. xxxxxxxxxxxxxx (IQ/UNICAMP)</a:t>
            </a:r>
          </a:p>
          <a:p>
            <a:pPr algn="ctr">
              <a:spcAft>
                <a:spcPts val="1200"/>
              </a:spcAft>
            </a:pPr>
            <a:r>
              <a:rPr lang="pt-BR" altLang="pt-BR">
                <a:solidFill>
                  <a:srgbClr val="00602B"/>
                </a:solidFill>
                <a:latin typeface="HelveticaNeueLT Pro 47 LtCn" pitchFamily="34" charset="0"/>
                <a:cs typeface="Roboto Condensed" panose="02000000000000000000" pitchFamily="2" charset="0"/>
              </a:rPr>
              <a:t>Profª. Drªxxxxxxxxxxxxx(PPGQ/UNIFESSPA)</a:t>
            </a:r>
          </a:p>
          <a:p>
            <a:pPr algn="ctr">
              <a:spcAft>
                <a:spcPts val="1200"/>
              </a:spcAft>
            </a:pPr>
            <a:r>
              <a:rPr lang="pt-BR" altLang="pt-BR">
                <a:solidFill>
                  <a:srgbClr val="00602B"/>
                </a:solidFill>
                <a:latin typeface="HelveticaNeueLT Pro 47 LtCn" pitchFamily="34" charset="0"/>
                <a:cs typeface="Roboto Condensed" panose="02000000000000000000" pitchFamily="2" charset="0"/>
              </a:rPr>
              <a:t>Prof. Dr. xxxxxxxxxxxxxxxx (UFMS)</a:t>
            </a:r>
            <a:endParaRPr lang="pt-BR" altLang="pt-BR" u="sng">
              <a:solidFill>
                <a:srgbClr val="00602B"/>
              </a:solidFill>
              <a:latin typeface="HelveticaNeueLT Pro 57 Cn" pitchFamily="34" charset="0"/>
              <a:cs typeface="Roboto Condensed" panose="02000000000000000000" pitchFamily="2" charset="0"/>
            </a:endParaRPr>
          </a:p>
          <a:p>
            <a:pPr>
              <a:spcAft>
                <a:spcPts val="1200"/>
              </a:spcAft>
            </a:pPr>
            <a:endParaRPr lang="pt-BR" altLang="pt-BR" sz="2000" b="1">
              <a:solidFill>
                <a:srgbClr val="00602B"/>
              </a:solidFill>
              <a:latin typeface="HelveticaNeueLT Pro 57 Cn" pitchFamily="34" charset="0"/>
              <a:cs typeface="Roboto Condensed" panose="0200000000000000000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l">
          <a:spcAft>
            <a:spcPts val="1200"/>
          </a:spcAft>
          <a:defRPr sz="2000" b="1" dirty="0">
            <a:solidFill>
              <a:srgbClr val="00602B"/>
            </a:solidFill>
            <a:latin typeface="HelveticaNeueLT Pro 57 Cn" panose="020B0506030502030204" pitchFamily="34" charset="0"/>
            <a:ea typeface="Roboto Condensed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1819</TotalTime>
  <Words>79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Times New Roman</vt:lpstr>
      <vt:lpstr>HelveticaNeueLT Pro 47 LtCn</vt:lpstr>
      <vt:lpstr>Calibri Light</vt:lpstr>
      <vt:lpstr>HelveticaNeueLT Pro 57 Cn</vt:lpstr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Junior Rayol</dc:creator>
  <cp:lastModifiedBy>FRANCISCO CARVALHO</cp:lastModifiedBy>
  <cp:revision>96</cp:revision>
  <dcterms:created xsi:type="dcterms:W3CDTF">2021-10-17T00:37:28Z</dcterms:created>
  <dcterms:modified xsi:type="dcterms:W3CDTF">2025-07-01T11:55:06Z</dcterms:modified>
</cp:coreProperties>
</file>